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"/>
  </p:notesMasterIdLst>
  <p:handoutMasterIdLst>
    <p:handoutMasterId r:id="rId26"/>
  </p:handoutMasterIdLst>
  <p:sldIdLst>
    <p:sldId id="256" r:id="rId3"/>
    <p:sldId id="270" r:id="rId4"/>
    <p:sldId id="335" r:id="rId5"/>
    <p:sldId id="317" r:id="rId6"/>
    <p:sldId id="278" r:id="rId8"/>
    <p:sldId id="302" r:id="rId9"/>
    <p:sldId id="303" r:id="rId10"/>
    <p:sldId id="316" r:id="rId11"/>
    <p:sldId id="277" r:id="rId12"/>
    <p:sldId id="301" r:id="rId13"/>
    <p:sldId id="260" r:id="rId14"/>
    <p:sldId id="279" r:id="rId15"/>
    <p:sldId id="284" r:id="rId16"/>
    <p:sldId id="288" r:id="rId17"/>
    <p:sldId id="287" r:id="rId18"/>
    <p:sldId id="306" r:id="rId19"/>
    <p:sldId id="305" r:id="rId20"/>
    <p:sldId id="294" r:id="rId21"/>
    <p:sldId id="286" r:id="rId22"/>
    <p:sldId id="355" r:id="rId23"/>
    <p:sldId id="356" r:id="rId24"/>
    <p:sldId id="285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03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Coalescent theory to make the bridge between evolutionary history and gene genealogies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772542"/>
            <a:ext cx="9144000" cy="2187001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n>
                  <a:noFill/>
                </a:ln>
              </a:rPr>
              <a:t>Distinction between</a:t>
            </a:r>
            <a:br>
              <a:rPr lang="en-US" altLang="zh-CN">
                <a:ln>
                  <a:noFill/>
                </a:ln>
              </a:rPr>
            </a:br>
            <a:r>
              <a:rPr lang="en-US" altLang="zh-CN">
                <a:ln>
                  <a:noFill/>
                </a:ln>
              </a:rPr>
              <a:t>evolutionary scenarios using supervised machine learning</a:t>
            </a:r>
            <a:endParaRPr lang="en-US" altLang="zh-CN">
              <a:ln>
                <a:noFill/>
              </a:ln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4304348"/>
            <a:ext cx="9144000" cy="1655762"/>
          </a:xfrm>
        </p:spPr>
        <p:txBody>
          <a:bodyPr/>
          <a:lstStyle/>
          <a:p>
            <a:r>
              <a:rPr lang="en-US" altLang="zh-CN"/>
              <a:t>Pierrot Van der Aa</a:t>
            </a:r>
            <a:endParaRPr lang="en-US" altLang="zh-CN"/>
          </a:p>
          <a:p>
            <a:r>
              <a:rPr lang="en-US" altLang="zh-CN"/>
              <a:t>prionace96@gmail.com</a:t>
            </a:r>
            <a:endParaRPr lang="en-US" altLang="zh-CN"/>
          </a:p>
          <a:p>
            <a:r>
              <a:rPr lang="en-US" altLang="zh-CN"/>
              <a:t>Promotors : Patrick Mardulyn et Tom Lenaerts</a:t>
            </a:r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4990" y="6039485"/>
            <a:ext cx="4379595" cy="347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5328285"/>
            <a:ext cx="1390015" cy="1390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1105" y="5670550"/>
            <a:ext cx="3781425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5360035"/>
            <a:ext cx="1358265" cy="13582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Data and ML task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51460" y="1582420"/>
            <a:ext cx="590486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40000 simulations of ~20000 independant SNPs each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Summarised by 84 features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Data is not linearly separable (logistic regression and PCA)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Multiclass supervised classification into 4 classes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Preprocessing: scaling of the data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 descr="PCA_life_s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7285" y="561340"/>
            <a:ext cx="5920105" cy="5735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Accuracy</a:t>
            </a:r>
            <a:endParaRPr lang="en-US"/>
          </a:p>
        </p:txBody>
      </p:sp>
      <p:graphicFrame>
        <p:nvGraphicFramePr>
          <p:cNvPr id="8" name="Table 7"/>
          <p:cNvGraphicFramePr/>
          <p:nvPr/>
        </p:nvGraphicFramePr>
        <p:xfrm>
          <a:off x="457200" y="2476500"/>
          <a:ext cx="11300460" cy="2445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750"/>
                <a:gridCol w="3578860"/>
              </a:tblGrid>
              <a:tr h="4305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Model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Before Hyperparameters Tuning</a:t>
                      </a:r>
                      <a:endParaRPr lang="en-US"/>
                    </a:p>
                  </a:txBody>
                  <a:tcPr/>
                </a:tc>
              </a:tr>
              <a:tr h="4305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Logistic Regression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0.795 ± 0.005</a:t>
                      </a:r>
                      <a:endParaRPr lang="en-US"/>
                    </a:p>
                  </a:txBody>
                  <a:tcPr/>
                </a:tc>
              </a:tr>
              <a:tr h="4305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Decision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0.784 ± 0.004</a:t>
                      </a:r>
                      <a:endParaRPr lang="en-US"/>
                    </a:p>
                  </a:txBody>
                  <a:tcPr/>
                </a:tc>
              </a:tr>
              <a:tr h="4305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 Forest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0.856 ± 0.003</a:t>
                      </a:r>
                      <a:endParaRPr lang="en-US"/>
                    </a:p>
                  </a:txBody>
                  <a:tcPr/>
                </a:tc>
              </a:tr>
              <a:tr h="7232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Histogram-based Gradient Boosting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0.856 ± 0.004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/>
          <p:nvPr/>
        </p:nvGraphicFramePr>
        <p:xfrm>
          <a:off x="8131810" y="2476500"/>
          <a:ext cx="11300460" cy="2445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850"/>
              </a:tblGrid>
              <a:tr h="430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After Hyperparameters Tuning</a:t>
                      </a:r>
                      <a:endParaRPr lang="en-US"/>
                    </a:p>
                  </a:txBody>
                  <a:tcPr/>
                </a:tc>
              </a:tr>
              <a:tr h="430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0.824 ± 0.004</a:t>
                      </a:r>
                      <a:endParaRPr lang="en-US"/>
                    </a:p>
                  </a:txBody>
                  <a:tcPr/>
                </a:tc>
              </a:tr>
              <a:tr h="430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0.832 ± 0.007</a:t>
                      </a:r>
                      <a:endParaRPr lang="en-US"/>
                    </a:p>
                  </a:txBody>
                  <a:tcPr/>
                </a:tc>
              </a:tr>
              <a:tr h="430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0.855 ± 0.004</a:t>
                      </a:r>
                      <a:endParaRPr lang="en-US"/>
                    </a:p>
                  </a:txBody>
                  <a:tcPr/>
                </a:tc>
              </a:tr>
              <a:tr h="7232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0.856 ± 0.004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Confusion matrices</a:t>
            </a:r>
            <a:endParaRPr lang="en-US"/>
          </a:p>
        </p:txBody>
      </p:sp>
      <p:cxnSp>
        <p:nvCxnSpPr>
          <p:cNvPr id="4" name="Straight Connector 3"/>
          <p:cNvCxnSpPr>
            <a:stCxn id="2" idx="2"/>
          </p:cNvCxnSpPr>
          <p:nvPr/>
        </p:nvCxnSpPr>
        <p:spPr>
          <a:xfrm>
            <a:off x="5905500" y="1584325"/>
            <a:ext cx="0" cy="4618355"/>
          </a:xfrm>
          <a:prstGeom prst="line">
            <a:avLst/>
          </a:prstGeom>
          <a:ln w="28575">
            <a:solidFill>
              <a:srgbClr val="20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2074545" y="1348740"/>
            <a:ext cx="272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Random Forest</a:t>
            </a:r>
            <a:endParaRPr 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7014845" y="1348740"/>
            <a:ext cx="3569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Histogram-based Gradient Boosting Tree</a:t>
            </a:r>
            <a:endParaRPr lang="en-US" b="1"/>
          </a:p>
        </p:txBody>
      </p:sp>
      <p:pic>
        <p:nvPicPr>
          <p:cNvPr id="7" name="Picture 6" descr="confusion_matrix_for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" y="1993900"/>
            <a:ext cx="5029200" cy="4004945"/>
          </a:xfrm>
          <a:prstGeom prst="rect">
            <a:avLst/>
          </a:prstGeom>
        </p:spPr>
      </p:pic>
      <p:pic>
        <p:nvPicPr>
          <p:cNvPr id="8" name="Picture 7" descr="confusion_matrix_boo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2021205"/>
            <a:ext cx="5029200" cy="39503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ROC curves</a:t>
            </a:r>
            <a:endParaRPr lang="en-US"/>
          </a:p>
        </p:txBody>
      </p:sp>
      <p:cxnSp>
        <p:nvCxnSpPr>
          <p:cNvPr id="4" name="Straight Connector 3"/>
          <p:cNvCxnSpPr>
            <a:stCxn id="2" idx="2"/>
          </p:cNvCxnSpPr>
          <p:nvPr/>
        </p:nvCxnSpPr>
        <p:spPr>
          <a:xfrm>
            <a:off x="5905500" y="1584325"/>
            <a:ext cx="0" cy="4618355"/>
          </a:xfrm>
          <a:prstGeom prst="line">
            <a:avLst/>
          </a:prstGeom>
          <a:ln w="28575">
            <a:solidFill>
              <a:srgbClr val="20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2074545" y="1348740"/>
            <a:ext cx="272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Random Forest</a:t>
            </a:r>
            <a:endParaRPr 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7014845" y="1348740"/>
            <a:ext cx="3569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Histogram-based Gradient Boosting Tree</a:t>
            </a:r>
            <a:endParaRPr lang="en-US" b="1"/>
          </a:p>
        </p:txBody>
      </p:sp>
      <p:pic>
        <p:nvPicPr>
          <p:cNvPr id="3" name="Picture 2" descr="ROC_forest"/>
          <p:cNvPicPr>
            <a:picLocks noChangeAspect="1"/>
          </p:cNvPicPr>
          <p:nvPr/>
        </p:nvPicPr>
        <p:blipFill>
          <a:blip r:embed="rId1"/>
          <a:srcRect t="6410"/>
          <a:stretch>
            <a:fillRect/>
          </a:stretch>
        </p:blipFill>
        <p:spPr>
          <a:xfrm>
            <a:off x="485775" y="2308860"/>
            <a:ext cx="5285105" cy="3893820"/>
          </a:xfrm>
          <a:prstGeom prst="rect">
            <a:avLst/>
          </a:prstGeom>
        </p:spPr>
      </p:pic>
      <p:pic>
        <p:nvPicPr>
          <p:cNvPr id="9" name="Picture 8" descr="ROC_boost"/>
          <p:cNvPicPr>
            <a:picLocks noChangeAspect="1"/>
          </p:cNvPicPr>
          <p:nvPr/>
        </p:nvPicPr>
        <p:blipFill>
          <a:blip r:embed="rId2"/>
          <a:srcRect t="6548"/>
          <a:stretch>
            <a:fillRect/>
          </a:stretch>
        </p:blipFill>
        <p:spPr>
          <a:xfrm>
            <a:off x="6040120" y="2314575"/>
            <a:ext cx="5285105" cy="388810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Computing time</a:t>
            </a:r>
            <a:endParaRPr lang="en-US"/>
          </a:p>
        </p:txBody>
      </p:sp>
      <p:graphicFrame>
        <p:nvGraphicFramePr>
          <p:cNvPr id="10" name="Table 9"/>
          <p:cNvGraphicFramePr/>
          <p:nvPr/>
        </p:nvGraphicFramePr>
        <p:xfrm>
          <a:off x="416560" y="2476500"/>
          <a:ext cx="11247120" cy="275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430"/>
                <a:gridCol w="3096260"/>
                <a:gridCol w="4075430"/>
              </a:tblGrid>
              <a:tr h="393700">
                <a:tc>
                  <a:txBody>
                    <a:bodyPr/>
                    <a:p>
                      <a:pPr indent="0">
                        <a:buNone/>
                      </a:pP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latin typeface="+mn-ea"/>
                          <a:cs typeface="+mn-ea"/>
                        </a:rPr>
                        <a:t>Random Forest</a:t>
                      </a: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latin typeface="+mn-ea"/>
                          <a:cs typeface="+mn-ea"/>
                        </a:rPr>
                        <a:t>Histogram-based Gradient Boosting Tree</a:t>
                      </a: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3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First run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1'36''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8''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3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Hyperparameters first run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45'56''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18''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3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Hyperparameters second run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43'30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2'19''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3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Validation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3'49''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10''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3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Total [min]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95’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3’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3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Time per run of hyperparameter search [s]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10’’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0.6’’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>
            <a:off x="4880610" y="4431030"/>
            <a:ext cx="5934710" cy="80200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 for the first goal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7370" y="1676400"/>
            <a:ext cx="96361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ym typeface="+mn-ea"/>
              </a:rPr>
              <a:t>ML can be used to distinguish between evolutionary scenarios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Similar performances of HGBT compared to Random Forest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HGBT 17 times faster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Hyperparameter tuning seems unnecessary for random forest and HGBT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PCA_life_s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3731895"/>
            <a:ext cx="3092450" cy="2996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Life sample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041130" y="6363335"/>
            <a:ext cx="2743200" cy="365125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220345" y="1481455"/>
          <a:ext cx="5505450" cy="217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90"/>
                <a:gridCol w="1101090"/>
                <a:gridCol w="1101090"/>
                <a:gridCol w="1101090"/>
                <a:gridCol w="1101090"/>
              </a:tblGrid>
              <a:tr h="44704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chemeClr val="bg1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cs typeface="+mn-lt"/>
                        </a:rPr>
                        <a:t>Logistic regression</a:t>
                      </a:r>
                      <a:endParaRPr lang="en-US" sz="1200" b="0">
                        <a:solidFill>
                          <a:schemeClr val="bg1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cs typeface="+mn-lt"/>
                        </a:rPr>
                        <a:t>Decision tree</a:t>
                      </a:r>
                      <a:endParaRPr lang="en-US" sz="1200" b="0">
                        <a:solidFill>
                          <a:schemeClr val="bg1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cs typeface="+mn-lt"/>
                        </a:rPr>
                        <a:t>Random forest</a:t>
                      </a:r>
                      <a:endParaRPr lang="en-US" sz="1200" b="0">
                        <a:solidFill>
                          <a:schemeClr val="bg1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bg1"/>
                          </a:solidFill>
                          <a:cs typeface="+mn-lt"/>
                        </a:rPr>
                        <a:t>HGBT</a:t>
                      </a:r>
                      <a:endParaRPr lang="en-US" sz="1200" b="0">
                        <a:solidFill>
                          <a:schemeClr val="bg1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</a:tr>
              <a:tr h="433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Hypothesis00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0%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0%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30.5%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6.3%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</a:tr>
              <a:tr h="4324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cs typeface="+mn-lt"/>
                          <a:sym typeface="+mn-ea"/>
                        </a:rPr>
                        <a:t>Hypothesis01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  <a:sym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0%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100%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32.4%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cs typeface="+mn-lt"/>
                        </a:rPr>
                        <a:t>73.0%</a:t>
                      </a:r>
                      <a:endParaRPr 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</a:tr>
              <a:tr h="4330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cs typeface="+mn-lt"/>
                          <a:sym typeface="+mn-ea"/>
                        </a:rPr>
                        <a:t>Hypothesis02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  <a:sym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100%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0%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2.4%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0.3%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</a:tr>
              <a:tr h="4324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cs typeface="+mn-lt"/>
                          <a:sym typeface="+mn-ea"/>
                        </a:rPr>
                        <a:t>Hypothesis03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  <a:sym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0%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0%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cs typeface="+mn-lt"/>
                        </a:rPr>
                        <a:t>34.8%</a:t>
                      </a:r>
                      <a:endParaRPr 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cs typeface="+mn-lt"/>
                        </a:rPr>
                        <a:t>20.5%</a:t>
                      </a:r>
                      <a:endParaRPr lang="en-US" sz="12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rcRect l="73418" b="3277"/>
          <a:stretch>
            <a:fillRect/>
          </a:stretch>
        </p:blipFill>
        <p:spPr>
          <a:xfrm>
            <a:off x="9972675" y="3690620"/>
            <a:ext cx="124206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7028" r="47170" b="356"/>
          <a:stretch>
            <a:fillRect/>
          </a:stretch>
        </p:blipFill>
        <p:spPr>
          <a:xfrm>
            <a:off x="6661150" y="3627755"/>
            <a:ext cx="2969895" cy="3230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150" y="116205"/>
            <a:ext cx="4606290" cy="31540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844405" y="3758565"/>
            <a:ext cx="1370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u="sng"/>
              <a:t>Hypothesis03</a:t>
            </a:r>
            <a:endParaRPr lang="en-US" sz="1400" u="sng"/>
          </a:p>
        </p:txBody>
      </p:sp>
      <p:sp>
        <p:nvSpPr>
          <p:cNvPr id="11" name="Text Box 10"/>
          <p:cNvSpPr txBox="1"/>
          <p:nvPr/>
        </p:nvSpPr>
        <p:spPr>
          <a:xfrm>
            <a:off x="9844405" y="116205"/>
            <a:ext cx="1370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u="sng"/>
              <a:t>Hypothesis01</a:t>
            </a:r>
            <a:endParaRPr lang="en-US" sz="1400" u="sn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l="57486" t="93940" r="35773" b="282"/>
          <a:stretch>
            <a:fillRect/>
          </a:stretch>
        </p:blipFill>
        <p:spPr>
          <a:xfrm>
            <a:off x="9320530" y="6675755"/>
            <a:ext cx="310515" cy="18224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7587615" y="478155"/>
            <a:ext cx="1290955" cy="9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029575" y="5253990"/>
            <a:ext cx="1290955" cy="9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7546340" y="818515"/>
            <a:ext cx="12560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Lowland refuge</a:t>
            </a:r>
            <a:endParaRPr lang="en-US" sz="1000"/>
          </a:p>
        </p:txBody>
      </p:sp>
      <p:sp>
        <p:nvSpPr>
          <p:cNvPr id="17" name="Text Box 16"/>
          <p:cNvSpPr txBox="1"/>
          <p:nvPr/>
        </p:nvSpPr>
        <p:spPr>
          <a:xfrm>
            <a:off x="8029575" y="5461635"/>
            <a:ext cx="772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Peripheral </a:t>
            </a:r>
            <a:endParaRPr lang="en-US" sz="1000"/>
          </a:p>
          <a:p>
            <a:pPr algn="ctr"/>
            <a:r>
              <a:rPr lang="en-US" sz="1000"/>
              <a:t>refuge</a:t>
            </a:r>
            <a:endParaRPr lang="en-US" sz="1000"/>
          </a:p>
        </p:txBody>
      </p:sp>
      <p:sp>
        <p:nvSpPr>
          <p:cNvPr id="14" name="Oval 13"/>
          <p:cNvSpPr/>
          <p:nvPr/>
        </p:nvSpPr>
        <p:spPr>
          <a:xfrm>
            <a:off x="3871595" y="3758565"/>
            <a:ext cx="473710" cy="37846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7" grpId="0"/>
      <p:bldP spid="11" grpId="0"/>
      <p:bldP spid="8" grpId="0" animBg="1"/>
      <p:bldP spid="13" grpId="0" animBg="1"/>
      <p:bldP spid="16" grpId="0"/>
      <p:bldP spid="17" grpId="0"/>
      <p:bldP spid="7" grpId="1"/>
      <p:bldP spid="11" grpId="1"/>
      <p:bldP spid="8" grpId="1" animBg="1"/>
      <p:bldP spid="13" grpId="1" animBg="1"/>
      <p:bldP spid="16" grpId="1"/>
      <p:bldP spid="1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 for the second goal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61340" y="2414270"/>
            <a:ext cx="96361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Random forest predictions are unsure but align with previous genetic results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HGBT predictions are more clear and fit with species distribution models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06400" y="6245225"/>
            <a:ext cx="19640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ym typeface="+mn-ea"/>
              </a:rPr>
              <a:t>Kastally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(submitted)</a:t>
            </a:r>
            <a:endParaRPr lang="en-US" sz="12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824487"/>
            <a:ext cx="9144000" cy="2187001"/>
          </a:xfrm>
        </p:spPr>
        <p:txBody>
          <a:bodyPr>
            <a:normAutofit/>
          </a:bodyPr>
          <a:lstStyle/>
          <a:p>
            <a:r>
              <a:rPr lang="en-US" altLang="zh-CN">
                <a:ln>
                  <a:noFill/>
                </a:ln>
              </a:rPr>
              <a:t>Thank you for your attention</a:t>
            </a:r>
            <a:endParaRPr lang="en-US" altLang="zh-CN">
              <a:ln>
                <a:noFill/>
              </a:ln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4304348"/>
            <a:ext cx="9144000" cy="1655762"/>
          </a:xfrm>
        </p:spPr>
        <p:txBody>
          <a:bodyPr/>
          <a:lstStyle/>
          <a:p>
            <a:r>
              <a:rPr lang="en-US" altLang="zh-CN"/>
              <a:t>Pierrot Van der Aa</a:t>
            </a:r>
            <a:endParaRPr lang="en-US" altLang="zh-CN"/>
          </a:p>
          <a:p>
            <a:r>
              <a:rPr lang="en-US" altLang="zh-CN"/>
              <a:t>prionace96@gmail.com</a:t>
            </a:r>
            <a:endParaRPr lang="en-US" altLang="zh-CN"/>
          </a:p>
          <a:p>
            <a:r>
              <a:rPr lang="en-US" altLang="zh-CN"/>
              <a:t>Promotors : Patrick Mardulyn et Tom Lenaerts</a:t>
            </a:r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4990" y="6039485"/>
            <a:ext cx="4379595" cy="347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5328285"/>
            <a:ext cx="1390015" cy="1390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1105" y="5670550"/>
            <a:ext cx="3781425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5360035"/>
            <a:ext cx="1358265" cy="1358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Other statistics</a:t>
            </a:r>
            <a:endParaRPr lang="en-US"/>
          </a:p>
        </p:txBody>
      </p:sp>
      <p:cxnSp>
        <p:nvCxnSpPr>
          <p:cNvPr id="4" name="Straight Connector 3"/>
          <p:cNvCxnSpPr>
            <a:stCxn id="2" idx="2"/>
          </p:cNvCxnSpPr>
          <p:nvPr/>
        </p:nvCxnSpPr>
        <p:spPr>
          <a:xfrm>
            <a:off x="5905500" y="1584325"/>
            <a:ext cx="0" cy="4618355"/>
          </a:xfrm>
          <a:prstGeom prst="line">
            <a:avLst/>
          </a:prstGeom>
          <a:ln w="28575">
            <a:solidFill>
              <a:srgbClr val="20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2074545" y="1348740"/>
            <a:ext cx="272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Random Forest</a:t>
            </a:r>
            <a:endParaRPr 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7014845" y="1348740"/>
            <a:ext cx="3569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Histogram-based Gradient Boosting Tree</a:t>
            </a:r>
            <a:endParaRPr lang="en-US" b="1"/>
          </a:p>
        </p:txBody>
      </p:sp>
      <p:graphicFrame>
        <p:nvGraphicFramePr>
          <p:cNvPr id="10" name="Table 9"/>
          <p:cNvGraphicFramePr/>
          <p:nvPr/>
        </p:nvGraphicFramePr>
        <p:xfrm>
          <a:off x="416560" y="2476500"/>
          <a:ext cx="5356860" cy="198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215"/>
                <a:gridCol w="1339215"/>
                <a:gridCol w="1339215"/>
                <a:gridCol w="1339215"/>
              </a:tblGrid>
              <a:tr h="396875">
                <a:tc>
                  <a:txBody>
                    <a:bodyPr/>
                    <a:p>
                      <a:pPr indent="0">
                        <a:buNone/>
                      </a:pP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latin typeface="+mn-ea"/>
                          <a:cs typeface="+mn-ea"/>
                        </a:rPr>
                        <a:t>precision</a:t>
                      </a: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latin typeface="+mn-ea"/>
                          <a:cs typeface="+mn-ea"/>
                        </a:rPr>
                        <a:t>recall</a:t>
                      </a: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latin typeface="+mn-ea"/>
                          <a:cs typeface="+mn-ea"/>
                        </a:rPr>
                        <a:t>f1-score</a:t>
                      </a: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Hypothesis00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0.83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0.68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0.75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Hypothesis01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0.97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1.00 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0.98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Hypothesis02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0.80 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0.85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0.82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Hypothesis03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0.82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0.89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0.85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12" name="Table 11"/>
          <p:cNvGraphicFramePr/>
          <p:nvPr/>
        </p:nvGraphicFramePr>
        <p:xfrm>
          <a:off x="6236970" y="2476500"/>
          <a:ext cx="5491480" cy="198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870"/>
                <a:gridCol w="1372870"/>
                <a:gridCol w="1372870"/>
                <a:gridCol w="1372870"/>
              </a:tblGrid>
              <a:tr h="396875">
                <a:tc>
                  <a:txBody>
                    <a:bodyPr/>
                    <a:p>
                      <a:pPr indent="0">
                        <a:buNone/>
                      </a:pP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latin typeface="+mn-ea"/>
                          <a:cs typeface="+mn-ea"/>
                        </a:rPr>
                        <a:t>precision</a:t>
                      </a: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latin typeface="+mn-ea"/>
                          <a:cs typeface="+mn-ea"/>
                        </a:rPr>
                        <a:t>recall</a:t>
                      </a: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latin typeface="+mn-ea"/>
                          <a:cs typeface="+mn-ea"/>
                        </a:rPr>
                        <a:t>f1-score</a:t>
                      </a:r>
                      <a:endParaRPr lang="en-US" sz="1800" b="0">
                        <a:solidFill>
                          <a:schemeClr val="bg1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Hypothesis00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0.83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0.69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0.75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Hypothesis01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0.97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1.00 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0.98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Hypothesis02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0.79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0.85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0.82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  <a:tr h="3968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Hypothesis03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0.82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0.88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0.85</a:t>
                      </a:r>
                      <a:endParaRPr lang="en-US" sz="18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Context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027920" y="1259840"/>
            <a:ext cx="19640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i="1">
                <a:sym typeface="+mn-ea"/>
              </a:rPr>
              <a:t>Gonioctena quinquepunctata</a:t>
            </a:r>
            <a:endParaRPr lang="en-US" sz="1200" i="1"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467225" y="4669790"/>
            <a:ext cx="1712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Phylogeography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10820" y="5212080"/>
            <a:ext cx="3711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Evolutionary history of </a:t>
            </a:r>
            <a:br>
              <a:rPr lang="en-US"/>
            </a:br>
            <a:r>
              <a:rPr lang="en-US"/>
              <a:t>geographical distribution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10820" y="3896360"/>
            <a:ext cx="371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Present genetic variation</a:t>
            </a:r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066925" y="4501515"/>
            <a:ext cx="0" cy="4737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/>
          <p:cNvSpPr/>
          <p:nvPr/>
        </p:nvSpPr>
        <p:spPr>
          <a:xfrm>
            <a:off x="4007485" y="3896360"/>
            <a:ext cx="296545" cy="191516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210820" y="1993265"/>
            <a:ext cx="5524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Evolutionary history from the Last Glacial Period</a:t>
            </a:r>
            <a:endParaRPr 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7610" y="1535430"/>
            <a:ext cx="5714365" cy="381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0"/>
      <p:bldP spid="10" grpId="0"/>
      <p:bldP spid="11" grpId="0"/>
      <p:bldP spid="14" grpId="0" bldLvl="0" animBg="1"/>
      <p:bldP spid="9" grpId="1"/>
      <p:bldP spid="10" grpId="1"/>
      <p:bldP spid="11" grpId="1"/>
      <p:bldP spid="1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Permutation Importance</a:t>
            </a:r>
            <a:endParaRPr lang="en-US"/>
          </a:p>
        </p:txBody>
      </p:sp>
      <p:cxnSp>
        <p:nvCxnSpPr>
          <p:cNvPr id="4" name="Straight Connector 3"/>
          <p:cNvCxnSpPr>
            <a:stCxn id="2" idx="2"/>
          </p:cNvCxnSpPr>
          <p:nvPr/>
        </p:nvCxnSpPr>
        <p:spPr>
          <a:xfrm>
            <a:off x="5905500" y="1584325"/>
            <a:ext cx="0" cy="4618355"/>
          </a:xfrm>
          <a:prstGeom prst="line">
            <a:avLst/>
          </a:prstGeom>
          <a:ln w="28575">
            <a:solidFill>
              <a:srgbClr val="20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2074545" y="1348740"/>
            <a:ext cx="272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Random Forest</a:t>
            </a:r>
            <a:endParaRPr 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7014845" y="1348740"/>
            <a:ext cx="3569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Histogram-based Gradient Boosting Tree</a:t>
            </a:r>
            <a:endParaRPr lang="en-US" b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 descr="permutation_importance_for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092325"/>
            <a:ext cx="5628640" cy="4199255"/>
          </a:xfrm>
          <a:prstGeom prst="rect">
            <a:avLst/>
          </a:prstGeom>
        </p:spPr>
      </p:pic>
      <p:pic>
        <p:nvPicPr>
          <p:cNvPr id="8" name="Picture 7" descr="permutation_importance_boo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580" y="2092325"/>
            <a:ext cx="5655310" cy="42189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t-SNE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Picture 8" descr="t-S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8470" y="0"/>
            <a:ext cx="720026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Supplementary: Equations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33400" y="2007870"/>
            <a:ext cx="48190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True positive rate = recall = sensitivity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False postitive rate 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Precision: a high precision means that when the classifier predicts a positive class, it is likely to be right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Recall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f1-score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5465" y="3621405"/>
            <a:ext cx="2552700" cy="10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65" y="5588000"/>
            <a:ext cx="302895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880" y="4937125"/>
            <a:ext cx="2390775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045" y="2513330"/>
            <a:ext cx="3221355" cy="995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350" y="636270"/>
            <a:ext cx="3609975" cy="158115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 descr="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7280" y="1463675"/>
            <a:ext cx="5815330" cy="393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Why </a:t>
            </a:r>
            <a:r>
              <a:rPr lang="en-US" i="1"/>
              <a:t>Gonioctena quinquepunctata </a:t>
            </a:r>
            <a:r>
              <a:rPr lang="en-US"/>
              <a:t>?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22719" r="32999"/>
          <a:stretch>
            <a:fillRect/>
          </a:stretch>
        </p:blipFill>
        <p:spPr>
          <a:xfrm rot="5400000">
            <a:off x="10274300" y="1115695"/>
            <a:ext cx="1370330" cy="2065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027920" y="1187450"/>
            <a:ext cx="19640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i="1">
                <a:sym typeface="+mn-ea"/>
              </a:rPr>
              <a:t>Gonioctena quinquepunctata</a:t>
            </a:r>
            <a:endParaRPr lang="en-US" sz="1200" i="1"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37820" y="1859915"/>
            <a:ext cx="2137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/>
              <a:t>cold adapted species </a:t>
            </a:r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708275" y="2042795"/>
            <a:ext cx="501015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337820" y="3036570"/>
            <a:ext cx="55092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>
                <a:sym typeface="+mn-ea"/>
              </a:rPr>
              <a:t>Data collected:</a:t>
            </a:r>
            <a:endParaRPr lang="en-US">
              <a:sym typeface="+mn-ea"/>
            </a:endParaRPr>
          </a:p>
          <a:p>
            <a:pPr indent="0">
              <a:buNone/>
            </a:pPr>
            <a:endParaRPr lang="en-US">
              <a:sym typeface="+mn-ea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ym typeface="+mn-ea"/>
              </a:rPr>
              <a:t>reference genome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>
                <a:sym typeface="+mn-ea"/>
              </a:rPr>
              <a:t>69 full genomes from </a:t>
            </a:r>
            <a:r>
              <a:rPr lang="en-US">
                <a:sym typeface="+mn-ea"/>
              </a:rPr>
              <a:t>Pyrenees, Massif Central, Alps and Vosges</a:t>
            </a:r>
            <a:endParaRPr lang="en-US">
              <a:sym typeface="+mn-ea"/>
            </a:endParaRPr>
          </a:p>
          <a:p>
            <a:pPr marL="285750" indent="-285750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441700" y="1859915"/>
            <a:ext cx="2406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fragmented distribution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3" grpId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Modelling evolutionary history: the coalescent theory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Rectangles 12"/>
          <p:cNvSpPr/>
          <p:nvPr/>
        </p:nvSpPr>
        <p:spPr>
          <a:xfrm>
            <a:off x="676910" y="1322070"/>
            <a:ext cx="712470" cy="868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23825" y="6445885"/>
            <a:ext cx="19640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ym typeface="+mn-ea"/>
              </a:rPr>
              <a:t>Mardulyn (2024)</a:t>
            </a:r>
            <a:endParaRPr lang="en-US" sz="1200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15146"/>
          <a:stretch>
            <a:fillRect/>
          </a:stretch>
        </p:blipFill>
        <p:spPr>
          <a:xfrm>
            <a:off x="878840" y="1837690"/>
            <a:ext cx="4820285" cy="4354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r="19656"/>
          <a:stretch>
            <a:fillRect/>
          </a:stretch>
        </p:blipFill>
        <p:spPr>
          <a:xfrm>
            <a:off x="6202045" y="1905000"/>
            <a:ext cx="4629785" cy="4219575"/>
          </a:xfrm>
          <a:prstGeom prst="rect">
            <a:avLst/>
          </a:prstGeom>
        </p:spPr>
      </p:pic>
      <p:sp>
        <p:nvSpPr>
          <p:cNvPr id="27" name="Down Arrow 26"/>
          <p:cNvSpPr/>
          <p:nvPr/>
        </p:nvSpPr>
        <p:spPr>
          <a:xfrm>
            <a:off x="10922635" y="2168525"/>
            <a:ext cx="438150" cy="3638550"/>
          </a:xfrm>
          <a:prstGeom prst="downArrow">
            <a:avLst/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 rot="5400000">
            <a:off x="9434830" y="3607435"/>
            <a:ext cx="3414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tx1"/>
                </a:solidFill>
              </a:rPr>
              <a:t>time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610600" y="2190115"/>
            <a:ext cx="189230" cy="2171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94120" y="6139180"/>
            <a:ext cx="189230" cy="2171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556375" y="6094095"/>
            <a:ext cx="341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>
                <a:solidFill>
                  <a:schemeClr val="tx1"/>
                </a:solidFill>
              </a:rPr>
              <a:t>= Most Recent Common Ancestor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289175" y="2048510"/>
            <a:ext cx="189230" cy="2171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27" grpId="1" animBg="1"/>
      <p:bldP spid="28" grpId="1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Dummy_hypothesis"/>
          <p:cNvPicPr>
            <a:picLocks noChangeAspect="1"/>
          </p:cNvPicPr>
          <p:nvPr/>
        </p:nvPicPr>
        <p:blipFill>
          <a:blip r:embed="rId1"/>
          <a:srcRect t="2265" r="759" b="573"/>
          <a:stretch>
            <a:fillRect/>
          </a:stretch>
        </p:blipFill>
        <p:spPr>
          <a:xfrm>
            <a:off x="1769110" y="1219200"/>
            <a:ext cx="6978015" cy="50590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687820" y="959485"/>
            <a:ext cx="2066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u="sng"/>
              <a:t>Hypothesis00</a:t>
            </a:r>
            <a:endParaRPr lang="en-US" sz="1400" u="sng"/>
          </a:p>
        </p:txBody>
      </p:sp>
      <p:sp>
        <p:nvSpPr>
          <p:cNvPr id="15" name="Text Box 14"/>
          <p:cNvSpPr txBox="1"/>
          <p:nvPr/>
        </p:nvSpPr>
        <p:spPr>
          <a:xfrm>
            <a:off x="2966720" y="3067050"/>
            <a:ext cx="1894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Fragmentation</a:t>
            </a:r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1882140" y="5946140"/>
            <a:ext cx="480568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4078605" y="3825240"/>
            <a:ext cx="971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tx1"/>
                </a:solidFill>
              </a:rPr>
              <a:t>name of the scenario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21" idx="0"/>
            <a:endCxn id="15" idx="2"/>
          </p:cNvCxnSpPr>
          <p:nvPr/>
        </p:nvCxnSpPr>
        <p:spPr>
          <a:xfrm flipH="1" flipV="1">
            <a:off x="3914140" y="3435350"/>
            <a:ext cx="650240" cy="3898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2925445" y="6365240"/>
            <a:ext cx="25247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tx1"/>
                </a:solidFill>
              </a:rPr>
              <a:t>populations at the present time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785225" y="655955"/>
            <a:ext cx="971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tx1"/>
                </a:solidFill>
              </a:rPr>
              <a:t>code for the scenario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8296275" y="892810"/>
            <a:ext cx="485775" cy="2133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8693150" y="1586230"/>
            <a:ext cx="1285240" cy="4485005"/>
          </a:xfrm>
          <a:prstGeom prst="downArrow">
            <a:avLst/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8849995" y="3126740"/>
            <a:ext cx="971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tx1"/>
                </a:solidFill>
              </a:rPr>
              <a:t>time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0" y="-164465"/>
            <a:ext cx="10515600" cy="1325563"/>
          </a:xfrm>
        </p:spPr>
        <p:txBody>
          <a:bodyPr/>
          <a:p>
            <a:r>
              <a:rPr lang="en-US"/>
              <a:t>Graphical representation of an evolutionary scenario</a:t>
            </a: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9625" y="1326515"/>
            <a:ext cx="480568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223520" y="1326515"/>
            <a:ext cx="1856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solidFill>
                  <a:schemeClr val="tx1"/>
                </a:solidFill>
              </a:rPr>
              <a:t>reduction in population size to allow for coalescence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4" grpId="0"/>
      <p:bldP spid="24" grpId="1"/>
      <p:bldP spid="27" grpId="0" bldLvl="0" animBg="1"/>
      <p:bldP spid="28" grpId="0"/>
      <p:bldP spid="27" grpId="1" animBg="1"/>
      <p:bldP spid="28" grpId="1"/>
      <p:bldP spid="23" grpId="0"/>
      <p:bldP spid="2" grpId="0" bldLvl="0" animBg="1"/>
      <p:bldP spid="23" grpId="1"/>
      <p:bldP spid="2" grpId="1" animBg="1"/>
      <p:bldP spid="30" grpId="0" bldLvl="0" animBg="1"/>
      <p:bldP spid="31" grpId="0"/>
      <p:bldP spid="30" grpId="1" animBg="1"/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Rectangles 19"/>
          <p:cNvSpPr/>
          <p:nvPr/>
        </p:nvSpPr>
        <p:spPr>
          <a:xfrm>
            <a:off x="0" y="635"/>
            <a:ext cx="12192000" cy="6857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rcRect l="73418" b="3277"/>
          <a:stretch>
            <a:fillRect/>
          </a:stretch>
        </p:blipFill>
        <p:spPr>
          <a:xfrm>
            <a:off x="9972675" y="3690620"/>
            <a:ext cx="1242060" cy="3111500"/>
          </a:xfrm>
          <a:prstGeom prst="rect">
            <a:avLst/>
          </a:prstGeom>
        </p:spPr>
      </p:pic>
      <p:pic>
        <p:nvPicPr>
          <p:cNvPr id="3" name="Picture 2" descr="Dummy_hypothesis"/>
          <p:cNvPicPr>
            <a:picLocks noChangeAspect="1"/>
          </p:cNvPicPr>
          <p:nvPr/>
        </p:nvPicPr>
        <p:blipFill>
          <a:blip r:embed="rId2"/>
          <a:srcRect t="2265" r="1076" b="623"/>
          <a:stretch>
            <a:fillRect/>
          </a:stretch>
        </p:blipFill>
        <p:spPr>
          <a:xfrm>
            <a:off x="0" y="31750"/>
            <a:ext cx="4495165" cy="3267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7028" r="47170" b="356"/>
          <a:stretch>
            <a:fillRect/>
          </a:stretch>
        </p:blipFill>
        <p:spPr>
          <a:xfrm>
            <a:off x="6661150" y="3627755"/>
            <a:ext cx="2969895" cy="3230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150" y="116205"/>
            <a:ext cx="4606290" cy="3154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42665"/>
            <a:ext cx="4815840" cy="33153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445510" y="3758565"/>
            <a:ext cx="1370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u="sng"/>
              <a:t>Hypothesis02</a:t>
            </a:r>
            <a:endParaRPr lang="en-US" sz="1400" u="sng"/>
          </a:p>
        </p:txBody>
      </p:sp>
      <p:sp>
        <p:nvSpPr>
          <p:cNvPr id="10" name="Text Box 9"/>
          <p:cNvSpPr txBox="1"/>
          <p:nvPr/>
        </p:nvSpPr>
        <p:spPr>
          <a:xfrm>
            <a:off x="9844405" y="3758565"/>
            <a:ext cx="1370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u="sng"/>
              <a:t>Hypothesis03</a:t>
            </a:r>
            <a:endParaRPr lang="en-US" sz="1400" u="sng"/>
          </a:p>
        </p:txBody>
      </p:sp>
      <p:sp>
        <p:nvSpPr>
          <p:cNvPr id="11" name="Text Box 10"/>
          <p:cNvSpPr txBox="1"/>
          <p:nvPr/>
        </p:nvSpPr>
        <p:spPr>
          <a:xfrm>
            <a:off x="9844405" y="116205"/>
            <a:ext cx="1370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u="sng"/>
              <a:t>Hypothesis01</a:t>
            </a:r>
            <a:endParaRPr lang="en-US" sz="1400" u="sn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l="57486" t="93940" r="35773" b="282"/>
          <a:stretch>
            <a:fillRect/>
          </a:stretch>
        </p:blipFill>
        <p:spPr>
          <a:xfrm>
            <a:off x="9320530" y="6675755"/>
            <a:ext cx="310515" cy="1822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253740" y="116205"/>
            <a:ext cx="1370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u="sng"/>
              <a:t>Hypothesis00</a:t>
            </a:r>
            <a:endParaRPr lang="en-US" sz="1400" u="sng"/>
          </a:p>
        </p:txBody>
      </p:sp>
      <p:sp>
        <p:nvSpPr>
          <p:cNvPr id="5" name="Rectangles 4"/>
          <p:cNvSpPr/>
          <p:nvPr/>
        </p:nvSpPr>
        <p:spPr>
          <a:xfrm>
            <a:off x="7587615" y="478155"/>
            <a:ext cx="1290955" cy="9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029575" y="5253990"/>
            <a:ext cx="1290955" cy="9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1724025" y="5253990"/>
            <a:ext cx="631190" cy="92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800735" y="943610"/>
            <a:ext cx="12560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Fragmentation</a:t>
            </a:r>
            <a:endParaRPr lang="en-US" sz="1000"/>
          </a:p>
        </p:txBody>
      </p:sp>
      <p:sp>
        <p:nvSpPr>
          <p:cNvPr id="16" name="Text Box 15"/>
          <p:cNvSpPr txBox="1"/>
          <p:nvPr/>
        </p:nvSpPr>
        <p:spPr>
          <a:xfrm>
            <a:off x="7546340" y="818515"/>
            <a:ext cx="12560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Lowland refuge</a:t>
            </a:r>
            <a:endParaRPr lang="en-US" sz="1000"/>
          </a:p>
        </p:txBody>
      </p:sp>
      <p:sp>
        <p:nvSpPr>
          <p:cNvPr id="17" name="Text Box 16"/>
          <p:cNvSpPr txBox="1"/>
          <p:nvPr/>
        </p:nvSpPr>
        <p:spPr>
          <a:xfrm>
            <a:off x="8029575" y="5461635"/>
            <a:ext cx="772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Peripheral </a:t>
            </a:r>
            <a:endParaRPr lang="en-US" sz="1000"/>
          </a:p>
          <a:p>
            <a:pPr algn="ctr"/>
            <a:r>
              <a:rPr lang="en-US" sz="1000"/>
              <a:t>refuge</a:t>
            </a:r>
            <a:endParaRPr lang="en-US" sz="1000"/>
          </a:p>
        </p:txBody>
      </p:sp>
      <p:sp>
        <p:nvSpPr>
          <p:cNvPr id="18" name="Text Box 17"/>
          <p:cNvSpPr txBox="1"/>
          <p:nvPr/>
        </p:nvSpPr>
        <p:spPr>
          <a:xfrm>
            <a:off x="1652905" y="5461635"/>
            <a:ext cx="772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Peripheral </a:t>
            </a:r>
            <a:endParaRPr lang="en-US" sz="1000"/>
          </a:p>
          <a:p>
            <a:pPr algn="ctr"/>
            <a:r>
              <a:rPr lang="en-US" sz="1000"/>
              <a:t>refuge</a:t>
            </a:r>
            <a:endParaRPr lang="en-US" sz="1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28100" y="6363335"/>
            <a:ext cx="2743200" cy="365125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Similar approaches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8377555" y="2104390"/>
            <a:ext cx="36493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More flexible simulations with fastsimcoal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Hyperparameters tuning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/>
              <a:t>Different ML algorithms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82270" y="1236345"/>
            <a:ext cx="2721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Approximate Bayesian Computation (ABC)</a:t>
            </a:r>
            <a:endParaRPr lang="en-US" b="1"/>
          </a:p>
        </p:txBody>
      </p:sp>
      <p:sp>
        <p:nvSpPr>
          <p:cNvPr id="3" name="Text Box 2"/>
          <p:cNvSpPr txBox="1"/>
          <p:nvPr/>
        </p:nvSpPr>
        <p:spPr>
          <a:xfrm>
            <a:off x="4488180" y="1236345"/>
            <a:ext cx="2721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ABC-RF &amp;</a:t>
            </a:r>
            <a:endParaRPr lang="en-US" b="1"/>
          </a:p>
          <a:p>
            <a:pPr algn="ctr"/>
            <a:r>
              <a:rPr lang="en-US" b="1"/>
              <a:t>DIYABC Random Forest</a:t>
            </a:r>
            <a:endParaRPr lang="en-US" b="1"/>
          </a:p>
        </p:txBody>
      </p:sp>
      <p:cxnSp>
        <p:nvCxnSpPr>
          <p:cNvPr id="4" name="Straight Connector 3"/>
          <p:cNvCxnSpPr/>
          <p:nvPr/>
        </p:nvCxnSpPr>
        <p:spPr>
          <a:xfrm>
            <a:off x="3796030" y="1647825"/>
            <a:ext cx="0" cy="4618355"/>
          </a:xfrm>
          <a:prstGeom prst="line">
            <a:avLst/>
          </a:prstGeom>
          <a:ln w="28575">
            <a:solidFill>
              <a:srgbClr val="20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901940" y="1584325"/>
            <a:ext cx="0" cy="4618355"/>
          </a:xfrm>
          <a:prstGeom prst="line">
            <a:avLst/>
          </a:prstGeom>
          <a:ln w="28575">
            <a:solidFill>
              <a:srgbClr val="20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011930" y="6266180"/>
            <a:ext cx="1964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ym typeface="+mn-ea"/>
              </a:rPr>
              <a:t>Pudlo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(2016)</a:t>
            </a:r>
            <a:endParaRPr lang="en-US" sz="1200">
              <a:sym typeface="+mn-ea"/>
            </a:endParaRPr>
          </a:p>
          <a:p>
            <a:r>
              <a:rPr lang="en-US" sz="1200">
                <a:sym typeface="+mn-ea"/>
              </a:rPr>
              <a:t>Collin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(2021)</a:t>
            </a:r>
            <a:endParaRPr lang="en-US" sz="1200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34365" y="1964055"/>
            <a:ext cx="245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evolutionary scenarios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594090" y="1236345"/>
            <a:ext cx="272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Our approach</a:t>
            </a:r>
            <a:endParaRPr lang="en-US" b="1"/>
          </a:p>
        </p:txBody>
      </p:sp>
      <p:sp>
        <p:nvSpPr>
          <p:cNvPr id="11" name="Text Box 10"/>
          <p:cNvSpPr txBox="1"/>
          <p:nvPr/>
        </p:nvSpPr>
        <p:spPr>
          <a:xfrm>
            <a:off x="648335" y="2959100"/>
            <a:ext cx="2455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Simulation data</a:t>
            </a:r>
            <a:endParaRPr lang="en-US"/>
          </a:p>
          <a:p>
            <a:pPr algn="ctr"/>
            <a:r>
              <a:rPr lang="en-US"/>
              <a:t>(100k to 1M)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648335" y="4117975"/>
            <a:ext cx="2455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Selection of summary Statistics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648335" y="5226050"/>
            <a:ext cx="245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Euclidian distance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4607560" y="1964055"/>
            <a:ext cx="245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evolutionary scenarios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4621530" y="2959100"/>
            <a:ext cx="2455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Simulation data</a:t>
            </a:r>
            <a:endParaRPr lang="en-US"/>
          </a:p>
          <a:p>
            <a:pPr algn="ctr"/>
            <a:r>
              <a:rPr lang="en-US"/>
              <a:t>(10k)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4621530" y="4231005"/>
            <a:ext cx="245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Summary Statistics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4621530" y="5226050"/>
            <a:ext cx="245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Random forest</a:t>
            </a:r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76425" y="2414905"/>
            <a:ext cx="0" cy="4737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62455" y="3604260"/>
            <a:ext cx="0" cy="4737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61820" y="4752340"/>
            <a:ext cx="0" cy="4737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35015" y="2414905"/>
            <a:ext cx="0" cy="4737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21045" y="3604260"/>
            <a:ext cx="0" cy="4737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20410" y="4752340"/>
            <a:ext cx="0" cy="4737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9" grpId="1"/>
      <p:bldP spid="11" grpId="1"/>
      <p:bldP spid="12" grpId="1"/>
      <p:bldP spid="14" grpId="1"/>
      <p:bldP spid="3" grpId="0"/>
      <p:bldP spid="8" grpId="0"/>
      <p:bldP spid="15" grpId="0"/>
      <p:bldP spid="18" grpId="0"/>
      <p:bldP spid="19" grpId="0"/>
      <p:bldP spid="20" grpId="0"/>
      <p:bldP spid="3" grpId="1"/>
      <p:bldP spid="8" grpId="1"/>
      <p:bldP spid="15" grpId="1"/>
      <p:bldP spid="18" grpId="1"/>
      <p:bldP spid="19" grpId="1"/>
      <p:bldP spid="20" grpId="1"/>
      <p:bldP spid="17" grpId="0" uiExpand="1" build="p"/>
      <p:bldP spid="10" grpId="0"/>
      <p:bldP spid="17" grpId="1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Goals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44235" y="1597660"/>
            <a:ext cx="5492750" cy="36639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15925" y="2136775"/>
            <a:ext cx="53663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80604020202020204" pitchFamily="34" charset="0"/>
              <a:buAutoNum type="arabicPeriod"/>
            </a:pPr>
            <a:r>
              <a:rPr lang="en-US"/>
              <a:t>Can ML classifiers distinguish the different evolutionnary scenarios?</a:t>
            </a:r>
            <a:endParaRPr lang="en-US"/>
          </a:p>
          <a:p>
            <a:pPr marL="342900" indent="-342900">
              <a:buFont typeface="Arial" panose="02080604020202020204" pitchFamily="34" charset="0"/>
              <a:buAutoNum type="arabicPeriod"/>
            </a:pPr>
            <a:endParaRPr lang="en-US"/>
          </a:p>
          <a:p>
            <a:pPr marL="342900" indent="-342900">
              <a:buFont typeface="Arial" panose="02080604020202020204" pitchFamily="34" charset="0"/>
              <a:buAutoNum type="arabicPeriod"/>
            </a:pPr>
            <a:endParaRPr lang="en-US"/>
          </a:p>
          <a:p>
            <a:pPr marL="342900" indent="-342900">
              <a:buFont typeface="Arial" panose="02080604020202020204" pitchFamily="34" charset="0"/>
              <a:buAutoNum type="arabicPeriod"/>
            </a:pPr>
            <a:endParaRPr lang="en-US"/>
          </a:p>
          <a:p>
            <a:pPr marL="342900" indent="-342900">
              <a:buFont typeface="Arial" panose="02080604020202020204" pitchFamily="34" charset="0"/>
              <a:buAutoNum type="arabicPeriod"/>
            </a:pPr>
            <a:endParaRPr lang="en-US"/>
          </a:p>
          <a:p>
            <a:pPr marL="342900" indent="-342900">
              <a:buFont typeface="Arial" panose="02080604020202020204" pitchFamily="34" charset="0"/>
              <a:buAutoNum type="arabicPeriod"/>
            </a:pPr>
            <a:endParaRPr lang="en-US"/>
          </a:p>
          <a:p>
            <a:pPr marL="342900" indent="-342900">
              <a:buFont typeface="Arial" panose="02080604020202020204" pitchFamily="34" charset="0"/>
              <a:buAutoNum type="arabicPeriod"/>
            </a:pPr>
            <a:r>
              <a:rPr lang="en-US"/>
              <a:t>In which of the defined scenario does real life data fall into?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472930" y="5274945"/>
            <a:ext cx="19640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i="1">
                <a:sym typeface="+mn-ea"/>
              </a:rPr>
              <a:t>Gonioctena quinquepunctata</a:t>
            </a:r>
            <a:endParaRPr lang="en-US" sz="1200" i="1">
              <a:sym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Pipeline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770755" y="1665605"/>
            <a:ext cx="2603500" cy="882015"/>
            <a:chOff x="8339" y="2495"/>
            <a:chExt cx="4100" cy="138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15" y="2495"/>
              <a:ext cx="4024" cy="1192"/>
            </a:xfrm>
            <a:prstGeom prst="rect">
              <a:avLst/>
            </a:prstGeom>
          </p:spPr>
        </p:pic>
        <p:sp>
          <p:nvSpPr>
            <p:cNvPr id="52" name="Text Box 51"/>
            <p:cNvSpPr txBox="1"/>
            <p:nvPr/>
          </p:nvSpPr>
          <p:spPr>
            <a:xfrm>
              <a:off x="8339" y="3304"/>
              <a:ext cx="4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/>
                <a:t>fastsimcoal2</a:t>
              </a:r>
              <a:endParaRPr lang="en-US"/>
            </a:p>
          </p:txBody>
        </p:sp>
      </p:grpSp>
      <p:sp>
        <p:nvSpPr>
          <p:cNvPr id="55" name="Text Box 54"/>
          <p:cNvSpPr txBox="1"/>
          <p:nvPr/>
        </p:nvSpPr>
        <p:spPr>
          <a:xfrm>
            <a:off x="9131300" y="5741670"/>
            <a:ext cx="2603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comparison to </a:t>
            </a:r>
            <a:endParaRPr lang="en-US"/>
          </a:p>
          <a:p>
            <a:pPr algn="ctr"/>
            <a:r>
              <a:rPr lang="en-US"/>
              <a:t>real life dataset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983980" y="1531620"/>
            <a:ext cx="2603500" cy="1120775"/>
            <a:chOff x="15523" y="619"/>
            <a:chExt cx="4100" cy="1765"/>
          </a:xfrm>
        </p:grpSpPr>
        <p:sp>
          <p:nvSpPr>
            <p:cNvPr id="49" name="Text Box 48"/>
            <p:cNvSpPr txBox="1"/>
            <p:nvPr/>
          </p:nvSpPr>
          <p:spPr>
            <a:xfrm>
              <a:off x="15523" y="1804"/>
              <a:ext cx="4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/>
                <a:t>conversion to .vcf</a:t>
              </a:r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088" y="619"/>
              <a:ext cx="2970" cy="148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97230" y="1665605"/>
            <a:ext cx="2603500" cy="1043940"/>
            <a:chOff x="2586" y="3429"/>
            <a:chExt cx="4100" cy="1644"/>
          </a:xfrm>
        </p:grpSpPr>
        <p:sp>
          <p:nvSpPr>
            <p:cNvPr id="51" name="Text Box 50"/>
            <p:cNvSpPr txBox="1"/>
            <p:nvPr/>
          </p:nvSpPr>
          <p:spPr>
            <a:xfrm>
              <a:off x="2586" y="4493"/>
              <a:ext cx="4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/>
                <a:t>input files</a:t>
              </a:r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2" y="3429"/>
              <a:ext cx="968" cy="1064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794885" y="4428490"/>
            <a:ext cx="2603500" cy="1565275"/>
            <a:chOff x="7177" y="5185"/>
            <a:chExt cx="4100" cy="2465"/>
          </a:xfrm>
        </p:grpSpPr>
        <p:sp>
          <p:nvSpPr>
            <p:cNvPr id="54" name="Text Box 53"/>
            <p:cNvSpPr txBox="1"/>
            <p:nvPr/>
          </p:nvSpPr>
          <p:spPr>
            <a:xfrm>
              <a:off x="7177" y="7070"/>
              <a:ext cx="4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/>
                <a:t>supervised learning</a:t>
              </a:r>
              <a:endParaRPr lang="en-US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8E3D4">
                    <a:alpha val="100000"/>
                  </a:srgbClr>
                </a:clrFrom>
                <a:clrTo>
                  <a:srgbClr val="E8E3D4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45" y="5185"/>
              <a:ext cx="3963" cy="2177"/>
            </a:xfrm>
            <a:prstGeom prst="rect">
              <a:avLst/>
            </a:prstGeom>
          </p:spPr>
        </p:pic>
      </p:grpSp>
      <p:pic>
        <p:nvPicPr>
          <p:cNvPr id="62" name="Content Placeholder 61"/>
          <p:cNvPicPr>
            <a:picLocks noChangeAspect="1"/>
          </p:cNvPicPr>
          <p:nvPr>
            <p:ph idx="1"/>
          </p:nvPr>
        </p:nvPicPr>
        <p:blipFill>
          <a:blip r:embed="rId5"/>
          <a:srcRect r="44311" b="9804"/>
          <a:stretch>
            <a:fillRect/>
          </a:stretch>
        </p:blipFill>
        <p:spPr>
          <a:xfrm>
            <a:off x="9857105" y="4497070"/>
            <a:ext cx="1151890" cy="12446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936480" y="4769485"/>
            <a:ext cx="699135" cy="69913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743835" y="2105025"/>
            <a:ext cx="206756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160260" y="2105025"/>
            <a:ext cx="206756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98140" y="5120005"/>
            <a:ext cx="206756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98385" y="5118735"/>
            <a:ext cx="206756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362835" y="2709545"/>
            <a:ext cx="7761605" cy="176657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26745" y="4613275"/>
            <a:ext cx="2603500" cy="1507490"/>
            <a:chOff x="987" y="7265"/>
            <a:chExt cx="4100" cy="2374"/>
          </a:xfrm>
        </p:grpSpPr>
        <p:sp>
          <p:nvSpPr>
            <p:cNvPr id="53" name="Text Box 52"/>
            <p:cNvSpPr txBox="1"/>
            <p:nvPr/>
          </p:nvSpPr>
          <p:spPr>
            <a:xfrm>
              <a:off x="987" y="9059"/>
              <a:ext cx="4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/>
                <a:t>summary statistics</a:t>
              </a:r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rcRect b="23728"/>
            <a:stretch>
              <a:fillRect/>
            </a:stretch>
          </p:blipFill>
          <p:spPr>
            <a:xfrm>
              <a:off x="1887" y="7265"/>
              <a:ext cx="2301" cy="1896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3858</Words>
  <Application>WPS Presentation</Application>
  <PresentationFormat>宽屏</PresentationFormat>
  <Paragraphs>485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SimSun</vt:lpstr>
      <vt:lpstr>Wingdings</vt:lpstr>
      <vt:lpstr>Nimbus Roman No9 L</vt:lpstr>
      <vt:lpstr>Arial Black</vt:lpstr>
      <vt:lpstr>Microsoft YaHei</vt:lpstr>
      <vt:lpstr>Droid Sans Fallback</vt:lpstr>
      <vt:lpstr>Arial Unicode MS</vt:lpstr>
      <vt:lpstr>SimSun</vt:lpstr>
      <vt:lpstr>OpenSymbol</vt:lpstr>
      <vt:lpstr>Office Theme</vt:lpstr>
      <vt:lpstr>Distinction between evolutionary scenarios using supervised machine learning</vt:lpstr>
      <vt:lpstr>Context</vt:lpstr>
      <vt:lpstr>Why Gonioctena quinquepunctata ?</vt:lpstr>
      <vt:lpstr>Modelling evolutionary history: the coalescent theory</vt:lpstr>
      <vt:lpstr>Graphical representation of an evolutionary scenario</vt:lpstr>
      <vt:lpstr>PowerPoint 演示文稿</vt:lpstr>
      <vt:lpstr>Similar approaches</vt:lpstr>
      <vt:lpstr>Goals</vt:lpstr>
      <vt:lpstr>Pipeline</vt:lpstr>
      <vt:lpstr>Data and ML task</vt:lpstr>
      <vt:lpstr>Accuracy</vt:lpstr>
      <vt:lpstr>Confusion matrices</vt:lpstr>
      <vt:lpstr>ROC curves</vt:lpstr>
      <vt:lpstr>Computing time</vt:lpstr>
      <vt:lpstr>Conclusion for the first goal</vt:lpstr>
      <vt:lpstr>Life sample</vt:lpstr>
      <vt:lpstr>Conclusion for the second goal</vt:lpstr>
      <vt:lpstr>Thank you for your attention</vt:lpstr>
      <vt:lpstr>Other statistics</vt:lpstr>
      <vt:lpstr>Other statistics</vt:lpstr>
      <vt:lpstr>Permutation Importance</vt:lpstr>
      <vt:lpstr>Supplementary: Equations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pierrot</cp:lastModifiedBy>
  <cp:revision>85</cp:revision>
  <dcterms:created xsi:type="dcterms:W3CDTF">2024-06-19T15:36:38Z</dcterms:created>
  <dcterms:modified xsi:type="dcterms:W3CDTF">2024-06-19T15:36:38Z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/>
  </property>
</Properties>
</file>